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9.gif" ContentType="image/gif"/>
  <Override PartName="/ppt/media/image5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3.png" ContentType="image/png"/>
  <Override PartName="/ppt/media/image55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4BEB46-BEF2-4E50-A887-8BD6EDEE02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2D57AC-4000-40FC-B514-A2F800D438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24BAC-D2D4-44D0-BACE-49D31F27F6E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96DBD9-9FBB-43E8-891C-608FCDD00F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BDAD0F-F3BA-4EBA-AF3F-2E7CA077A9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9C8E87-766F-489F-976C-45DA88D834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39156E-91F7-4838-A2F6-4D373BF6ED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150BFF-D5DA-4824-8774-F6131F0EA3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AA716F-68AC-42BA-A9E8-EA3DFA59D8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46FA51-D8AC-41ED-9A3C-BA88872DA9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DFC8AF-7F95-45EB-94F5-971143F852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1120FC-45A8-488F-B1F5-E279310ED2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3069C0-3DC9-4F40-A4AF-29232A79E9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C7AA39-DBDF-4FAF-8ACD-D1CAEDDED4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816792-1A7D-43B6-9CE4-ECB9A27EFF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0584B4-3F1C-4CC1-BF07-113DAFF1E1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147F51-34B7-4A3A-862E-B06AC71D74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65640A-422D-44DD-A1C8-E4AD46447A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0903DE-54F8-4DAE-807A-A8BD1AC919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44D02AF-526F-4048-8307-A51CBA10CA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0D56D9-E539-4F7F-9984-56F6C2F39F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B7A346-6B58-4872-8593-F9B7FD3F50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CA184C-2198-4E79-B931-C2DFCF773B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0DB244-86DE-439F-A1C9-0227800074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E80078-1CF9-4916-AEA9-28EF5D0D93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4850CB-22BC-44C4-9CC2-F3742677A7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0CE85B-E384-46C8-8525-8CD8BA0C66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4F5A01-1773-4A7D-9241-95DE40A08A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9B5FE4-8282-4351-9953-B90E273E21F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2244C7-4D0D-42CE-A111-DFC598CB4C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FF1EBD1-521E-4826-B1EC-E2283A3027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1EE8B64-BC91-4D6A-A5BE-694D5BD4ED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14F44C7-E2A4-4030-987C-E49A88A171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FC924A-9F52-4230-81A8-BF1D940E1B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6733B0-E659-422B-8A2E-6597331508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57CBF32-E086-4922-A702-E41AF5A2C2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79D30C-16B1-4D1D-843F-63E5B8BE7C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470D35-E158-4C8F-A1C4-5AB5337C7A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D6377D-0D90-4DA5-8C2C-36CB438681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A6F77DC-991D-4822-A311-DE9128FC95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12A01D7-CBED-449A-8765-486AA0B125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18A2B68-BA06-47DF-BC38-A478890DAC5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E6122F9-E4E3-41C0-87C0-54C32E94BA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CD5178-5CED-4CCC-B2C7-BEAC834597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B5F367-D42C-473A-9025-AE0201696E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5E97DF-B2F5-4266-98B6-C66B54D79A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07BB3B-68B9-4893-AC34-3F9FCB25C6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B9448A-FA13-44A4-B20B-7F3196829E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0480" cy="28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0680" cy="517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4320" cy="517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DF1405-2379-4523-B109-83B25F525CE7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4320" cy="517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79908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263858-5D7A-4EB9-AD71-6934B842A007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79908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496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6F0AC3-73D9-4649-A215-34EAF92EA5FF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560" y="6827760"/>
            <a:ext cx="379944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8640" y="6827760"/>
            <a:ext cx="22500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B7ADDF-560D-43A3-9B7C-3A12C6620EAA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9040" y="6827760"/>
            <a:ext cx="27918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mailto:Max.Korbmacher@hvl.no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mailto:Max.Korbmacher@hvl.no" TargetMode="External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6280" y="0"/>
            <a:ext cx="2493360" cy="23587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40000" y="5339880"/>
            <a:ext cx="9176040" cy="242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dbf5f9"/>
                </a:solidFill>
                <a:latin typeface="Noto Sans Regular"/>
              </a:rPr>
              <a:t>Western Norway University of Applied Sciences, Bergen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dbf5f9"/>
                </a:solidFill>
                <a:latin typeface="Noto Sans Regular"/>
              </a:rPr>
              <a:t>Email: </a:t>
            </a:r>
            <a:r>
              <a:rPr b="1" lang="en-GB" sz="2400" spc="-1" strike="noStrike" u="sng">
                <a:solidFill>
                  <a:srgbClr val="0000ff"/>
                </a:solidFill>
                <a:uFillTx/>
                <a:latin typeface="Noto Sans Regular"/>
                <a:hlinkClick r:id="rId2"/>
              </a:rPr>
              <a:t>Max.Korbmacher@hvl.no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400" spc="-1" strike="noStrike">
                <a:solidFill>
                  <a:srgbClr val="dbf5f9"/>
                </a:solidFill>
                <a:latin typeface="Noto Sans Regular"/>
              </a:rPr>
              <a:t>Twitter: @KorbmacherMax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360000" y="2290680"/>
            <a:ext cx="9356040" cy="21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58000"/>
          </a:bodyPr>
          <a:p>
            <a:pPr algn="ctr">
              <a:lnSpc>
                <a:spcPct val="100000"/>
              </a:lnSpc>
              <a:buNone/>
            </a:pPr>
            <a:r>
              <a:rPr b="0" i="1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Disease and Ageing Biomarker Identification from multimodal magnetic resonance imaging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3423240" y="356760"/>
            <a:ext cx="2156400" cy="5428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4"/>
          <a:stretch/>
        </p:blipFill>
        <p:spPr>
          <a:xfrm>
            <a:off x="5913720" y="403920"/>
            <a:ext cx="1105920" cy="49572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6927120" y="102960"/>
            <a:ext cx="2609280" cy="115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599040" y="1592640"/>
            <a:ext cx="9480240" cy="56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Biophysical modelling of diffusion: from signal representation to tissue models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6147000" y="1988640"/>
            <a:ext cx="3749040" cy="324864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1682640" y="5250600"/>
            <a:ext cx="6299280" cy="227664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900000" y="2604240"/>
            <a:ext cx="1978920" cy="224820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3960000" y="3420000"/>
            <a:ext cx="2160000" cy="36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flipH="1">
            <a:off x="4500000" y="3600000"/>
            <a:ext cx="1620000" cy="126000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387600" y="324000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6204600" y="324000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3939840" y="463932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C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4"/>
          <a:stretch/>
        </p:blipFill>
        <p:spPr>
          <a:xfrm>
            <a:off x="8100000" y="474336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8460000" y="523836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6"/>
          <a:stretch/>
        </p:blipFill>
        <p:spPr>
          <a:xfrm>
            <a:off x="8820000" y="5643360"/>
            <a:ext cx="949680" cy="1078920"/>
          </a:xfrm>
          <a:prstGeom prst="rect">
            <a:avLst/>
          </a:prstGeom>
          <a:ln w="0">
            <a:noFill/>
          </a:ln>
        </p:spPr>
      </p:pic>
      <p:sp>
        <p:nvSpPr>
          <p:cNvPr id="234" name="PlaceHolder 8"/>
          <p:cNvSpPr/>
          <p:nvPr/>
        </p:nvSpPr>
        <p:spPr>
          <a:xfrm>
            <a:off x="599400" y="121680"/>
            <a:ext cx="948060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DejaVu Sans"/>
              </a:rPr>
              <a:t>2. Diffusion MRI (biophy. models)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"/>
          <p:cNvSpPr/>
          <p:nvPr/>
        </p:nvSpPr>
        <p:spPr>
          <a:xfrm>
            <a:off x="540000" y="696960"/>
            <a:ext cx="9540360" cy="13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2. Diffusion MRI (biophy. models)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599400" y="1647360"/>
            <a:ext cx="9480240" cy="380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Signal representation models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Ignore underlying tissue &amp; simply desc. signal (DTI, DKI)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4953960" y="3258360"/>
            <a:ext cx="5029920" cy="225072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99400" y="2700000"/>
            <a:ext cx="4439880" cy="46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lnSpc>
                <a:spcPct val="100000"/>
              </a:lnSpc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Tissue models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Assumptions made about geometry (the others)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This is useful as there are major differences between white and grey matter and cerebrosp. fluid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Additional modelling opportunities of microstructure, intra-     &amp; extra-axonal space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499280" y="5824800"/>
            <a:ext cx="5760360" cy="130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540000" y="696960"/>
            <a:ext cx="9540360" cy="13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2. Diffusion MRI (biophy. models)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599400" y="1647360"/>
            <a:ext cx="9480240" cy="380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Now, let’s look at how we can combine the normative age-association idea (incl. brain age), and the metrics of different bio-physical models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800000" y="2955960"/>
            <a:ext cx="7771320" cy="448488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8100000" y="2374200"/>
            <a:ext cx="360" cy="72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/>
          </p:nvPr>
        </p:nvSpPr>
        <p:spPr>
          <a:xfrm>
            <a:off x="599040" y="1592640"/>
            <a:ext cx="9480240" cy="56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Secondary data source: sMRI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Two uses: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Minimally processed volumes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Thickness, volume, and surface area averages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3387600" y="324000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PlaceHolder 19"/>
          <p:cNvSpPr/>
          <p:nvPr/>
        </p:nvSpPr>
        <p:spPr>
          <a:xfrm>
            <a:off x="599400" y="121680"/>
            <a:ext cx="948060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DejaVu Sans"/>
              </a:rPr>
              <a:t>Secondary focus: T1w data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780000" y="3780000"/>
            <a:ext cx="3501360" cy="3501360"/>
          </a:xfrm>
          <a:prstGeom prst="rect">
            <a:avLst/>
          </a:prstGeom>
          <a:ln w="0">
            <a:noFill/>
          </a:ln>
        </p:spPr>
      </p:pic>
      <p:sp>
        <p:nvSpPr>
          <p:cNvPr id="257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Data &amp; what’s been done with it?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000" cy="52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UK Biobank ~ 50k cross-sec, 3k 2x scans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Brain age predictions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Laterality / asymmetry assessment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Ageing-related changes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Association testing w age &amp; phenotypes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1584000" y="5220000"/>
            <a:ext cx="4097880" cy="195408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6969240" y="522000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7329240" y="571500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4"/>
          <a:stretch/>
        </p:blipFill>
        <p:spPr>
          <a:xfrm>
            <a:off x="7689240" y="6120000"/>
            <a:ext cx="949680" cy="10789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Densly sampled &amp; validation data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000" cy="52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Noto Sans Regular"/>
              </a:rPr>
              <a:t>Bergen Breakfast Scanning Club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Bergen Breakfast Scanning Club (N = 3, each &gt; 25 scans, total = 110 scans)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Frequently Travelling Human Phantom (N = 1, &gt; 550 scans)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Noto Sans Regular"/>
              </a:rPr>
              <a:t>Local Oslo data (cross-sectional)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TOP (N = 856)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Norwegian Cognitive Neuro Genetics sample (N = 209)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3"/>
          <p:cNvSpPr/>
          <p:nvPr/>
        </p:nvSpPr>
        <p:spPr>
          <a:xfrm>
            <a:off x="1080" y="3420360"/>
            <a:ext cx="100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2. RESULTS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280" name=""/>
          <p:cNvGraphicFramePr/>
          <p:nvPr/>
        </p:nvGraphicFramePr>
        <p:xfrm>
          <a:off x="229680" y="1677960"/>
          <a:ext cx="9670320" cy="5702040"/>
        </p:xfrm>
        <a:graphic>
          <a:graphicData uri="http://schemas.openxmlformats.org/drawingml/2006/table">
            <a:tbl>
              <a:tblPr/>
              <a:tblGrid>
                <a:gridCol w="4835160"/>
                <a:gridCol w="4835520"/>
              </a:tblGrid>
              <a:tr h="512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Study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Main Outcomes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1) Brain‐wide associations between white matter and age highlight the role of fornix microstructure in brain ageing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Validation of diffusion approaches with brain age (similar patterns)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Fornix and forceps minor (corpos colassum are strongly age sensitive)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2) Bio-psycho-social factors’ associations with brain age: a large-scale UK Biobank diffusion study of 35,749 participants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Further validation of diffusion approaches (similar association patterns of brain ages)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Brain age appears as general indicator of health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3) Considerations on brain age predictions from repeatedly sampled data across time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Pre-trained state-of-the-art brain age model not applicable in clinic (strong variability)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Field strength explains some of variability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4) Brain asymmetries from midlife to old adulthood and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Asymmetries decrease in WM but increase in GM, fornix strongly asymmetric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884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5) Distinct longitudinal white matter changes and associated polygenic risk in the UK Biobank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mapping of voxel-to-global white matter (WM) ageing (highlighting again fornix)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distributed genetic underpinnings of WM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36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After exclusions </a:t>
            </a:r>
            <a:r>
              <a:rPr b="1" lang="en-GB" sz="3200" spc="-1" strike="noStrike">
                <a:latin typeface="Arial"/>
              </a:rPr>
              <a:t>N </a:t>
            </a:r>
            <a:r>
              <a:rPr b="0" lang="en-GB" sz="3200" spc="-1" strike="noStrike">
                <a:latin typeface="Arial"/>
              </a:rPr>
              <a:t>= 35,749 UKB healthy adults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Multiple </a:t>
            </a:r>
            <a:r>
              <a:rPr b="1" lang="en-GB" sz="3200" spc="-1" strike="noStrike">
                <a:latin typeface="Arial"/>
              </a:rPr>
              <a:t>white matter microstructure </a:t>
            </a:r>
            <a:r>
              <a:rPr b="0" lang="en-GB" sz="3200" spc="-1" strike="noStrike">
                <a:latin typeface="Arial"/>
              </a:rPr>
              <a:t>metrics: DTI, DKI, BRIA, SMT &amp; mcSMT,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4140000" y="1531080"/>
            <a:ext cx="5769360" cy="5780520"/>
          </a:xfrm>
          <a:prstGeom prst="rect">
            <a:avLst/>
          </a:prstGeom>
          <a:ln w="0">
            <a:noFill/>
          </a:ln>
        </p:spPr>
      </p:pic>
      <p:sp>
        <p:nvSpPr>
          <p:cNvPr id="284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4680000" y="7213680"/>
            <a:ext cx="57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8400600" cy="49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latin typeface="Noto Sans Regular"/>
                <a:ea typeface="Noto Sans CJK SC"/>
              </a:rPr>
              <a:t>Goals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Noto Sans Regular"/>
                <a:ea typeface="Noto Sans CJK SC"/>
              </a:rPr>
              <a:t>Show WM-age associations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Noto Sans Regular"/>
                <a:ea typeface="Noto Sans CJK SC"/>
              </a:rPr>
              <a:t>Identify most age-sensitive white matter regions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4680000" y="7213680"/>
            <a:ext cx="57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What I will talk about today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0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PART I: CONCEPTS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en-GB" sz="3200" spc="-1" strike="noStrike">
                <a:latin typeface="Noto Sans Regular"/>
              </a:rPr>
              <a:t>A short note on biomarkers &amp; overview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PART II: RESULTS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Aft>
                <a:spcPts val="1409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en-GB" sz="3200" spc="-1" strike="noStrike">
                <a:latin typeface="Noto Sans Regular"/>
              </a:rPr>
              <a:t>White matter ageing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Aft>
                <a:spcPts val="1409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en-GB" sz="3200" spc="-1" strike="noStrike">
                <a:latin typeface="Noto Sans Regular"/>
              </a:rPr>
              <a:t>Putting brain age to the test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Aft>
                <a:spcPts val="1409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en-GB" sz="3200" spc="-1" strike="noStrike">
                <a:latin typeface="Noto Sans Regular"/>
              </a:rPr>
              <a:t>Brain asymmetries &amp; hemispheric brain ag</a:t>
            </a:r>
            <a:r>
              <a:rPr b="0" lang="en-GB" sz="3200" spc="-1" strike="noStrike">
                <a:latin typeface="Noto Sans Regular"/>
              </a:rPr>
              <a:t>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PART III: CONCLUSIONS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2340000" y="-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96000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58000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36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Brain age estimates</a:t>
            </a:r>
            <a:r>
              <a:rPr b="0" lang="en-GB" sz="2400" spc="-1" strike="noStrike">
                <a:latin typeface="Noto Sans Regular"/>
                <a:ea typeface="Noto Sans CJK SC"/>
              </a:rPr>
              <a:t> 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XGB on tabular data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similar across diffusion approaches (DTI, DKI, …)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4320000" y="1480320"/>
            <a:ext cx="5579640" cy="56336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4680000" y="7213680"/>
            <a:ext cx="57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</a:t>
            </a:r>
            <a:r>
              <a:rPr b="1" lang="en-GB" sz="2400" spc="-1" strike="noStrike">
                <a:latin typeface="Noto Sans Regular"/>
                <a:ea typeface="Noto Sans CJK SC"/>
              </a:rPr>
              <a:t>important regions</a:t>
            </a:r>
            <a:r>
              <a:rPr b="0" lang="en-GB" sz="2400" spc="-1" strike="noStrike">
                <a:latin typeface="Noto Sans Regular"/>
                <a:ea typeface="Noto Sans CJK SC"/>
              </a:rPr>
              <a:t> for brain age predictios: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636480" y="3286800"/>
            <a:ext cx="8780040" cy="3339720"/>
          </a:xfrm>
          <a:prstGeom prst="rect">
            <a:avLst/>
          </a:prstGeom>
          <a:ln w="0">
            <a:noFill/>
          </a:ln>
        </p:spPr>
      </p:pic>
      <p:sp>
        <p:nvSpPr>
          <p:cNvPr id="304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4680000" y="7213680"/>
            <a:ext cx="57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292320" y="1920240"/>
            <a:ext cx="300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Concurrent findings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Strong crude fornix WM microstr.-age relationships underline feature importance findings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3420000" y="1685520"/>
            <a:ext cx="6479640" cy="530136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234108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3961080" y="108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5581080" y="108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680000" y="7213680"/>
            <a:ext cx="57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99040" y="1653840"/>
            <a:ext cx="9300600" cy="131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Corrected (a-b) &amp; uncorrected (c-d) </a:t>
            </a:r>
            <a:r>
              <a:rPr b="1" lang="en-GB" sz="2400" spc="-1" strike="noStrike">
                <a:latin typeface="Noto Sans Regular"/>
                <a:ea typeface="Noto Sans CJK SC"/>
              </a:rPr>
              <a:t>WM microstructure-age relationships</a:t>
            </a:r>
            <a:r>
              <a:rPr b="0" lang="en-GB" sz="2400" spc="-1" strike="noStrike">
                <a:latin typeface="Noto Sans Regular"/>
                <a:ea typeface="Noto Sans CJK SC"/>
              </a:rPr>
              <a:t> follow similar patterns across mapping approaches: diffusiv. &amp; intra-axonal water fraction increases; FA, extra axonal water &amp; kurtosis decrease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620000" y="3079800"/>
            <a:ext cx="7194240" cy="4101480"/>
          </a:xfrm>
          <a:prstGeom prst="rect">
            <a:avLst/>
          </a:prstGeom>
          <a:ln w="0">
            <a:noFill/>
          </a:ln>
        </p:spPr>
      </p:pic>
      <p:sp>
        <p:nvSpPr>
          <p:cNvPr id="318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4680000" y="7213680"/>
            <a:ext cx="57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1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4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Meaning?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Diffusion approaches reflect similar biological concept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(Lower structural integraty at a higher age)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Fornix 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Contributes most to explaining age, degenerates quicker than whole-brain averages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Increases in radial diffusivity measures from DKI and BRIA (DRADextra) higher plasticity?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Ageing biomarker? Deep brain stim target?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2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331" name=""/>
          <p:cNvGraphicFramePr/>
          <p:nvPr/>
        </p:nvGraphicFramePr>
        <p:xfrm>
          <a:off x="229320" y="1677600"/>
          <a:ext cx="9670320" cy="5702040"/>
        </p:xfrm>
        <a:graphic>
          <a:graphicData uri="http://schemas.openxmlformats.org/drawingml/2006/table">
            <a:tbl>
              <a:tblPr/>
              <a:tblGrid>
                <a:gridCol w="4835160"/>
                <a:gridCol w="4835520"/>
              </a:tblGrid>
              <a:tr h="512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Study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Main Outcomes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1) Brain‐wide associations between white matter and age highlight the role of fornix microstructure in brain ageing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Validation of diffusion approaches with brain age (similar patterns)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Fornix and forceps minor (corpos colassum are strongly age sensitive)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2) Bio-psycho-social factors’ associations with brain age: a large-scale UK Biobank diffusion study of 35,749 participants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Further validation of diffusion approaches (similar association patterns of brain ages)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Brain age appears as general indicator of health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3) Considerations on brain age predictions from repeatedly sampled data across time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Pre-trained state-of-the-art brain age model not applicable in clinic (strong variability)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Field strength explains some of variability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4) Brain asymmetries from midlife to old adulthood and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Asymmetries decrease in WM but increase in GM, fornix strongly asymmetric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884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5) Distinct longitudinal white matter changes and associated polygenic risk in the UK Biobank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mapping of voxel-to-global white matter (WM) ageing (highlighting again fornix)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distributed genetic underpinnings of WM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1185120" y="2518920"/>
            <a:ext cx="8099640" cy="4534200"/>
          </a:xfrm>
          <a:prstGeom prst="rect">
            <a:avLst/>
          </a:prstGeom>
          <a:ln w="0"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2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99040" y="1714320"/>
            <a:ext cx="9300600" cy="24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Goal:</a:t>
            </a:r>
            <a:r>
              <a:rPr b="0" lang="en-GB" sz="2400" spc="-1" strike="noStrike">
                <a:latin typeface="Noto Sans Regular"/>
                <a:ea typeface="Noto Sans CJK SC"/>
              </a:rPr>
              <a:t> Associating brain ages from study 1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r>
              <a:rPr b="0" lang="en-GB" sz="2400" spc="-1" strike="noStrike">
                <a:latin typeface="Noto Sans Regular"/>
                <a:ea typeface="Noto Sans CJK SC"/>
              </a:rPr>
              <a:t> with bio-psycho-social (BPS) factors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180000" y="7213680"/>
            <a:ext cx="102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Map.; 2 Korbmacher et al., 2023, Front. Psy. 14:1117732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2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360000" y="1845360"/>
            <a:ext cx="9539640" cy="36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Outcomes:</a:t>
            </a:r>
            <a:r>
              <a:rPr b="0" lang="en-GB" sz="2400" spc="-1" strike="noStrike">
                <a:latin typeface="Noto Sans Regular"/>
                <a:ea typeface="Noto Sans CJK SC"/>
              </a:rPr>
              <a:t> Significant effects: Waist-to-hip ratio, diabetes, hypertension, smoking, matrix puzzles solving, job- &amp; health satisfaction and perception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Conclusion: </a:t>
            </a:r>
            <a:r>
              <a:rPr b="0" lang="en-GB" sz="2400" spc="-1" strike="noStrike">
                <a:latin typeface="Noto Sans Regular"/>
                <a:ea typeface="Noto Sans CJK SC"/>
              </a:rPr>
              <a:t>WM brain age reflects overall health but is not well-predicted by any of the observed (BPS) domains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348" name=""/>
          <p:cNvGraphicFramePr/>
          <p:nvPr/>
        </p:nvGraphicFramePr>
        <p:xfrm>
          <a:off x="229320" y="1677600"/>
          <a:ext cx="9670320" cy="5702040"/>
        </p:xfrm>
        <a:graphic>
          <a:graphicData uri="http://schemas.openxmlformats.org/drawingml/2006/table">
            <a:tbl>
              <a:tblPr/>
              <a:tblGrid>
                <a:gridCol w="4835160"/>
                <a:gridCol w="4835520"/>
              </a:tblGrid>
              <a:tr h="512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Study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Main Outcomes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1) Brain‐wide associations between white matter and age highlight the role of fornix microstructure in brain ageing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Validation of diffusion approaches with brain age (similar patterns)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Fornix and forceps minor (corpos colassum are strongly age sensitive)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2) Bio-psycho-social factors’ associations with brain age: a large-scale UK Biobank diffusion study of 35,749 participants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Further validation of diffusion approaches (similar association patterns of brain ages)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Brain age appears as general indicator of health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3) Considerations on brain age predictions from repeatedly sampled data across time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Pre-trained state-of-the-art brain age model not applicable in clinic (strong variability)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Field strength explains some of variability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4) Brain asymmetries from midlife to old adulthood and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Asymmetries decrease in WM but increase in GM, fornix strongly asymmetric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</a:tr>
              <a:tr h="8884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5) Distinct longitudinal white matter changes and associated polygenic risk in the UK Biobank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mapping of voxel-to-global white matter (WM) ageing (highlighting again fornix)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distributed genetic underpinnings of WM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Goal:</a:t>
            </a:r>
            <a:r>
              <a:rPr b="0" lang="en-GB" sz="2400" spc="-1" strike="noStrike">
                <a:latin typeface="Noto Sans Regular"/>
                <a:ea typeface="Noto Sans CJK SC"/>
              </a:rPr>
              <a:t> mapping longitudinal white matter changes &amp; their polygentic risk architecture 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Polygenic risk = individual’s genetic propensity for a trait by aggregating the estimated effects of risk variants across the entire genome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ASD, MDD, SCZ, ADHD, BIP, OCD, ANX, AD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90000" y="6480000"/>
            <a:ext cx="251964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Preprint: https://doi.org/10.1101/2023.10.19.23297257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941760" y="5940000"/>
            <a:ext cx="4097880" cy="195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3"/>
          <p:cNvSpPr/>
          <p:nvPr/>
        </p:nvSpPr>
        <p:spPr>
          <a:xfrm>
            <a:off x="1080" y="3420360"/>
            <a:ext cx="100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1. CONCEPTS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Data &amp; Analysis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Longitudinal white matter assessments in the UKB (N=2,944, two scans with ca 2½ years in between)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Different levels of analysis: global, regional, voxel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7741440" y="6660000"/>
            <a:ext cx="21582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Preprint under preparation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941760" y="5940000"/>
            <a:ext cx="4097880" cy="195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62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Summary of adjusted </a:t>
            </a:r>
            <a:r>
              <a:rPr b="1" lang="en-GB" sz="2400" spc="-1" strike="noStrike">
                <a:latin typeface="Noto Sans Regular"/>
                <a:ea typeface="Noto Sans CJK SC"/>
              </a:rPr>
              <a:t>global</a:t>
            </a:r>
            <a:r>
              <a:rPr b="0" lang="en-GB" sz="2400" spc="-1" strike="noStrike">
                <a:latin typeface="Noto Sans Regular"/>
                <a:ea typeface="Noto Sans CJK SC"/>
              </a:rPr>
              <a:t> </a:t>
            </a:r>
            <a:r>
              <a:rPr b="1" lang="en-GB" sz="2400" spc="-1" strike="noStrike">
                <a:latin typeface="Noto Sans Regular"/>
                <a:ea typeface="Noto Sans CJK SC"/>
              </a:rPr>
              <a:t>average</a:t>
            </a:r>
            <a:r>
              <a:rPr b="0" lang="en-GB" sz="2400" spc="-1" strike="noStrike">
                <a:latin typeface="Noto Sans Regular"/>
                <a:ea typeface="Noto Sans CJK SC"/>
              </a:rPr>
              <a:t> findings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FA &amp; intra-axonal water fraction decrease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Diffusivity (axial, mean radial) &amp; extra-axonal water fraction increase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Kurtosis metrics decrease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Panels: fixed effects of a) age, b) time point, c) sex, d) sex:age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8280000" y="6840000"/>
            <a:ext cx="21582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Preprint under preparation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5400000" y="2396520"/>
            <a:ext cx="4336920" cy="390312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8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62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Summary of adjusted </a:t>
            </a:r>
            <a:r>
              <a:rPr b="1" lang="en-GB" sz="2400" spc="-1" strike="noStrike">
                <a:latin typeface="Noto Sans Regular"/>
                <a:ea typeface="Noto Sans CJK SC"/>
              </a:rPr>
              <a:t>global</a:t>
            </a:r>
            <a:r>
              <a:rPr b="0" lang="en-GB" sz="2400" spc="-1" strike="noStrike">
                <a:latin typeface="Noto Sans Regular"/>
                <a:ea typeface="Noto Sans CJK SC"/>
              </a:rPr>
              <a:t> </a:t>
            </a:r>
            <a:r>
              <a:rPr b="1" lang="en-GB" sz="2400" spc="-1" strike="noStrike">
                <a:latin typeface="Noto Sans Regular"/>
                <a:ea typeface="Noto Sans CJK SC"/>
              </a:rPr>
              <a:t>average</a:t>
            </a:r>
            <a:r>
              <a:rPr b="0" lang="en-GB" sz="2400" spc="-1" strike="noStrike">
                <a:latin typeface="Noto Sans Regular"/>
                <a:ea typeface="Noto Sans CJK SC"/>
              </a:rPr>
              <a:t> age associations of WM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Repl. cross-sec. findings: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5566320" y="1667160"/>
            <a:ext cx="4408920" cy="5878800"/>
          </a:xfrm>
          <a:prstGeom prst="rect">
            <a:avLst/>
          </a:prstGeom>
          <a:ln w="0">
            <a:noFill/>
          </a:ln>
        </p:spPr>
      </p:pic>
      <p:sp>
        <p:nvSpPr>
          <p:cNvPr id="373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271800" y="4612320"/>
            <a:ext cx="4854240" cy="2767320"/>
          </a:xfrm>
          <a:prstGeom prst="rect">
            <a:avLst/>
          </a:prstGeom>
          <a:ln w="0">
            <a:noFill/>
          </a:ln>
        </p:spPr>
      </p:pic>
      <p:sp>
        <p:nvSpPr>
          <p:cNvPr id="377" name=""/>
          <p:cNvSpPr/>
          <p:nvPr/>
        </p:nvSpPr>
        <p:spPr>
          <a:xfrm>
            <a:off x="93600" y="4492800"/>
            <a:ext cx="5219640" cy="3059640"/>
          </a:xfrm>
          <a:prstGeom prst="rect">
            <a:avLst/>
          </a:prstGeom>
          <a:solidFill>
            <a:srgbClr val="b2b2b2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5400000" y="1620000"/>
            <a:ext cx="4679640" cy="5939280"/>
          </a:xfrm>
          <a:prstGeom prst="rect">
            <a:avLst/>
          </a:prstGeom>
          <a:noFill/>
          <a:ln w="72000">
            <a:solidFill>
              <a:srgbClr val="be480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18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Summary of unadjusted </a:t>
            </a:r>
            <a:r>
              <a:rPr b="1" lang="en-GB" sz="2400" spc="-1" strike="noStrike">
                <a:latin typeface="Noto Sans Regular"/>
                <a:ea typeface="Noto Sans CJK SC"/>
              </a:rPr>
              <a:t>region</a:t>
            </a:r>
            <a:r>
              <a:rPr b="0" lang="en-GB" sz="2400" spc="-1" strike="noStrike">
                <a:latin typeface="Noto Sans Regular"/>
                <a:ea typeface="Noto Sans CJK SC"/>
              </a:rPr>
              <a:t> </a:t>
            </a:r>
            <a:r>
              <a:rPr b="1" lang="en-GB" sz="2400" spc="-1" strike="noStrike">
                <a:latin typeface="Noto Sans Regular"/>
                <a:ea typeface="Noto Sans CJK SC"/>
              </a:rPr>
              <a:t>average</a:t>
            </a:r>
            <a:r>
              <a:rPr b="0" lang="en-GB" sz="2400" spc="-1" strike="noStrike">
                <a:latin typeface="Noto Sans Regular"/>
                <a:ea typeface="Noto Sans CJK SC"/>
              </a:rPr>
              <a:t> findings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Very similar trends to global findings in terms of metrics, but identification of regions (peduncle&amp;fornix)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880000" y="6660000"/>
            <a:ext cx="701964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Crude age-white matter associations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1684800" y="3672000"/>
            <a:ext cx="6402960" cy="2987640"/>
          </a:xfrm>
          <a:prstGeom prst="rect">
            <a:avLst/>
          </a:prstGeom>
          <a:ln w="0">
            <a:noFill/>
          </a:ln>
        </p:spPr>
      </p:pic>
      <p:sp>
        <p:nvSpPr>
          <p:cNvPr id="383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1620000" y="7020000"/>
            <a:ext cx="653148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CC=corpus callosum, M/I/SCP=medial/inferior/superior cerebral peduncle, SLTF=superior longitudinal temporal fasciculus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18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Summary of adjusted </a:t>
            </a:r>
            <a:r>
              <a:rPr b="1" lang="en-GB" sz="2400" spc="-1" strike="noStrike">
                <a:latin typeface="Noto Sans Regular"/>
                <a:ea typeface="Noto Sans CJK SC"/>
              </a:rPr>
              <a:t>region average</a:t>
            </a:r>
            <a:r>
              <a:rPr b="0" lang="en-GB" sz="2400" spc="-1" strike="noStrike">
                <a:latin typeface="Noto Sans Regular"/>
                <a:ea typeface="Noto Sans CJK SC"/>
              </a:rPr>
              <a:t> findings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Very similar trends to global findings in terms of metrics, but identification of regions (fornix)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620000" y="7142400"/>
            <a:ext cx="696996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Adjusted age-white matter relationships, StTer = stria terminalis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980000" y="3484800"/>
            <a:ext cx="5745600" cy="36561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599040" y="1817640"/>
            <a:ext cx="948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Summary of voxel-level findings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Global FA decrease (de-myelination?)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Sup.frontal diffusivity increase, otherwise decrease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2410560" y="3476160"/>
            <a:ext cx="5219640" cy="4075200"/>
          </a:xfrm>
          <a:prstGeom prst="rect">
            <a:avLst/>
          </a:prstGeom>
          <a:ln w="0">
            <a:noFill/>
          </a:ln>
        </p:spPr>
      </p:pic>
      <p:sp>
        <p:nvSpPr>
          <p:cNvPr id="397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800600" cy="54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Age-relationship of the annual rate of change</a:t>
            </a:r>
            <a:r>
              <a:rPr b="0" lang="en-GB" sz="2400" spc="-1" strike="noStrike">
                <a:latin typeface="Noto Sans Regular"/>
                <a:ea typeface="Noto Sans CJK SC"/>
              </a:rPr>
              <a:t> (ARoC) of global WM metrics: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ARoC higher at higher ages for most metrics.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5580000" y="1559520"/>
            <a:ext cx="4499640" cy="5999760"/>
          </a:xfrm>
          <a:prstGeom prst="rect">
            <a:avLst/>
          </a:prstGeom>
          <a:ln w="0">
            <a:noFill/>
          </a:ln>
        </p:spPr>
      </p:pic>
      <p:sp>
        <p:nvSpPr>
          <p:cNvPr id="403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627480" y="2321640"/>
            <a:ext cx="8912160" cy="5205240"/>
          </a:xfrm>
          <a:prstGeom prst="rect">
            <a:avLst/>
          </a:prstGeom>
          <a:ln w="0">
            <a:noFill/>
          </a:ln>
        </p:spPr>
      </p:pic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-720" y="1530360"/>
            <a:ext cx="9900360" cy="372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Gene-relationship of</a:t>
            </a:r>
            <a:r>
              <a:rPr b="1" lang="en-GB" sz="2400" spc="-1" strike="noStrike">
                <a:latin typeface="Noto Sans Regular"/>
                <a:ea typeface="Noto Sans CJK SC"/>
              </a:rPr>
              <a:t> annual rate of change</a:t>
            </a:r>
            <a:r>
              <a:rPr b="0" lang="en-GB" sz="2400" spc="-1" strike="noStrike">
                <a:latin typeface="Noto Sans Regular"/>
                <a:ea typeface="Noto Sans CJK SC"/>
              </a:rPr>
              <a:t> (ARoC) with global WM metrics: non-sign. after mult. comp. (small effects)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5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6" name="PlaceHolder 14"/>
          <p:cNvSpPr txBox="1"/>
          <p:nvPr/>
        </p:nvSpPr>
        <p:spPr>
          <a:xfrm>
            <a:off x="360360" y="1845720"/>
            <a:ext cx="9539640" cy="36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Outcomes:</a:t>
            </a:r>
            <a:r>
              <a:rPr b="0" lang="en-GB" sz="2400" spc="-1" strike="noStrike">
                <a:latin typeface="Noto Sans Regular"/>
                <a:ea typeface="Noto Sans CJK SC"/>
              </a:rPr>
              <a:t> Again, central brain regions are most age sensitive (fornix, cerebral peduncle). Cerebral peduncle strongest related to PGRS, particularly Alzheimer’s.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Conclusion: </a:t>
            </a:r>
            <a:r>
              <a:rPr b="0" lang="en-GB" sz="2400" spc="-1" strike="noStrike">
                <a:latin typeface="Noto Sans Regular"/>
                <a:ea typeface="Noto Sans CJK SC"/>
              </a:rPr>
              <a:t>Central, ventricle-near brain areas might be ageing biomarkers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White matter ageing: study 5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-720" y="1530360"/>
            <a:ext cx="1800360" cy="440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Cross-sectional</a:t>
            </a:r>
            <a:r>
              <a:rPr b="0" lang="en-GB" sz="2400" spc="-1" strike="noStrike">
                <a:latin typeface="Noto Sans Regular"/>
                <a:ea typeface="Noto Sans CJK SC"/>
              </a:rPr>
              <a:t>gene-relation-ship with global WM metrics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Non-sign. after mult. comparis. (due to small effects)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1940400" y="1530360"/>
            <a:ext cx="8139240" cy="6028920"/>
          </a:xfrm>
          <a:prstGeom prst="rect">
            <a:avLst/>
          </a:prstGeom>
          <a:ln w="0">
            <a:noFill/>
          </a:ln>
        </p:spPr>
      </p:pic>
      <p:sp>
        <p:nvSpPr>
          <p:cNvPr id="420" name=""/>
          <p:cNvSpPr/>
          <p:nvPr/>
        </p:nvSpPr>
        <p:spPr>
          <a:xfrm>
            <a:off x="1800000" y="1440000"/>
            <a:ext cx="5759640" cy="3239640"/>
          </a:xfrm>
          <a:prstGeom prst="rect">
            <a:avLst/>
          </a:prstGeom>
          <a:noFill/>
          <a:ln w="72000">
            <a:solidFill>
              <a:srgbClr val="be48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1. Ageing and diffusion MRI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240" cy="311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Key concepts, which I assume you are familiar with: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ageing and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Diffusion MRI (biophysical models)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Putting brain age to the test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429" name=""/>
          <p:cNvGraphicFramePr/>
          <p:nvPr/>
        </p:nvGraphicFramePr>
        <p:xfrm>
          <a:off x="229680" y="1677960"/>
          <a:ext cx="9670320" cy="5702040"/>
        </p:xfrm>
        <a:graphic>
          <a:graphicData uri="http://schemas.openxmlformats.org/drawingml/2006/table">
            <a:tbl>
              <a:tblPr/>
              <a:tblGrid>
                <a:gridCol w="4835160"/>
                <a:gridCol w="4835520"/>
              </a:tblGrid>
              <a:tr h="512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Study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Main Outcomes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1) Brain‐wide associations between white matter and age highlight the role of fornix microstructure in brain ageing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Validation of diffusion approaches with brain age (similar patterns)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Fornix and forceps minor (corpos colassum are strongly age sensitive)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2) Bio-psycho-social factors’ associations with brain age: a large-scale UK Biobank diffusion study of 35,749 participants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Further validation of diffusion approaches (similar association patterns of brain ages)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Brain age appears as general indicator of health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3) Considerations on brain age predictions from repeatedly sampled data across time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Pre-trained state-of-the-art brain age model not applicable in clinic (strong variability)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Field strength explains some of variability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4) Brain asymmetries from midlife to old adulthood and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Asymmetries decrease in WM but increase in GM, fornix strongly asymmetric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884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5) Distinct longitudinal white matter changes and associated polygenic risk in the UK Biobank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mapping of voxel-to-global white matter (WM) ageing (highlighting again fornix)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distributed genetic underpinnings of WM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30" name=""/>
          <p:cNvSpPr/>
          <p:nvPr/>
        </p:nvSpPr>
        <p:spPr>
          <a:xfrm>
            <a:off x="229680" y="2160000"/>
            <a:ext cx="9669960" cy="2519640"/>
          </a:xfrm>
          <a:prstGeom prst="rect">
            <a:avLst/>
          </a:prstGeom>
          <a:solidFill>
            <a:srgbClr val="b2b2b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229680" y="5591520"/>
            <a:ext cx="9669960" cy="1799640"/>
          </a:xfrm>
          <a:prstGeom prst="rect">
            <a:avLst/>
          </a:prstGeom>
          <a:solidFill>
            <a:srgbClr val="b2b2b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99040" y="360720"/>
            <a:ext cx="9300600" cy="101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Putting brain age to the test: study 3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09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Goal:</a:t>
            </a:r>
            <a:r>
              <a:rPr b="0" lang="en-GB" sz="2400" spc="-1" strike="noStrike">
                <a:latin typeface="Noto Sans Regular"/>
                <a:ea typeface="Noto Sans CJK SC"/>
              </a:rPr>
              <a:t> Identify longitudinal stability of brain age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Why? </a:t>
            </a:r>
            <a:r>
              <a:rPr b="0" lang="en-GB" sz="2400" spc="-1" strike="noStrike">
                <a:latin typeface="Noto Sans Regular"/>
                <a:ea typeface="Noto Sans CJK SC"/>
              </a:rPr>
              <a:t>Assessing clinical utility of brain age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How?</a:t>
            </a:r>
            <a:r>
              <a:rPr b="0" lang="en-GB" sz="2400" spc="-1" strike="noStrike">
                <a:latin typeface="Noto Sans Regular"/>
                <a:ea typeface="Noto Sans CJK SC"/>
              </a:rPr>
              <a:t> Estimating brain age for multiple time points for the same individuals using a pre-trained deep convolutional neural network (pyment) on T1w minimally processed data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5040000" y="7213680"/>
            <a:ext cx="539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600" cy="509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</a:rPr>
              <a:t>Densely sampled data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Bergen Breakfast Scanning Club (N = 3, each &gt; 25 scans, total = 110 scans)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Frequently Travelling Human Phantom (N = 1, &gt; 550 scans)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</a:rPr>
              <a:t>Local Oslo data (cross-sectional)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TOP (N = 856)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</a:rPr>
              <a:t>Norwegian Cognitive Neuro Genetics sample (N = 209)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5040000" y="7213680"/>
            <a:ext cx="539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title"/>
          </p:nvPr>
        </p:nvSpPr>
        <p:spPr>
          <a:xfrm>
            <a:off x="599040" y="361080"/>
            <a:ext cx="9300600" cy="101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Putting brain age to the test: study 3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Result: </a:t>
            </a:r>
            <a:r>
              <a:rPr b="0" lang="en-GB" sz="2400" spc="-1" strike="noStrike">
                <a:latin typeface="Noto Sans Regular"/>
                <a:ea typeface="Noto Sans CJK SC"/>
              </a:rPr>
              <a:t>Label-prediction correspondance was not too great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Interpretation: </a:t>
            </a:r>
            <a:r>
              <a:rPr b="0" lang="en-GB" sz="2400" spc="-1" strike="noStrike">
                <a:latin typeface="Noto Sans Regular"/>
                <a:ea typeface="Noto Sans CJK SC"/>
              </a:rPr>
              <a:t>Too short inter-scan interval?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902880" y="3434400"/>
            <a:ext cx="8244720" cy="3419640"/>
          </a:xfrm>
          <a:prstGeom prst="rect">
            <a:avLst/>
          </a:prstGeom>
          <a:ln w="0">
            <a:noFill/>
          </a:ln>
        </p:spPr>
      </p:pic>
      <p:sp>
        <p:nvSpPr>
          <p:cNvPr id="446" name=""/>
          <p:cNvSpPr/>
          <p:nvPr/>
        </p:nvSpPr>
        <p:spPr>
          <a:xfrm>
            <a:off x="5040000" y="7213680"/>
            <a:ext cx="539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title"/>
          </p:nvPr>
        </p:nvSpPr>
        <p:spPr>
          <a:xfrm>
            <a:off x="599040" y="361080"/>
            <a:ext cx="9300600" cy="101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Putting brain age to the test: study 3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600" cy="20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Follow-up: </a:t>
            </a:r>
            <a:r>
              <a:rPr b="0" lang="en-GB" sz="2400" spc="-1" strike="noStrike">
                <a:latin typeface="Noto Sans Regular"/>
                <a:ea typeface="Noto Sans CJK SC"/>
              </a:rPr>
              <a:t>Testing two potential reasons for low corrspondence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Scan quality (diffuse results)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Field strength (bingo! but data only avail. for one sub.)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Hence, replicated in cross-sectional data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5040000" y="7213680"/>
            <a:ext cx="539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1192680" y="3960000"/>
            <a:ext cx="7626960" cy="3210840"/>
          </a:xfrm>
          <a:prstGeom prst="rect">
            <a:avLst/>
          </a:prstGeom>
          <a:ln w="0">
            <a:noFill/>
          </a:ln>
        </p:spPr>
      </p:pic>
      <p:sp>
        <p:nvSpPr>
          <p:cNvPr id="457" name="PlaceHolder 2"/>
          <p:cNvSpPr>
            <a:spLocks noGrp="1"/>
          </p:cNvSpPr>
          <p:nvPr>
            <p:ph type="title"/>
          </p:nvPr>
        </p:nvSpPr>
        <p:spPr>
          <a:xfrm>
            <a:off x="599040" y="361080"/>
            <a:ext cx="9300600" cy="101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Putting brain age to the test: study 3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600" cy="527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Conclusions &amp; Interpretation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systematically underestimated for healthy controls at 3T &amp; higher prediction error than at 1.5T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Underestimations can be larger(!) than what the model error would suggest when trained on cross-sec data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Field strength matters for brain age estimates!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Ergo: there is still a lot to improve when tansitioning brain age into a clinical marker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Perhaps multiple brain age models for different groups?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5040000" y="7213680"/>
            <a:ext cx="539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title"/>
          </p:nvPr>
        </p:nvSpPr>
        <p:spPr>
          <a:xfrm>
            <a:off x="599040" y="361080"/>
            <a:ext cx="9300600" cy="101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Putting brain age to the test: study 3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467" name=""/>
          <p:cNvGraphicFramePr/>
          <p:nvPr/>
        </p:nvGraphicFramePr>
        <p:xfrm>
          <a:off x="229680" y="1677960"/>
          <a:ext cx="9670320" cy="5702040"/>
        </p:xfrm>
        <a:graphic>
          <a:graphicData uri="http://schemas.openxmlformats.org/drawingml/2006/table">
            <a:tbl>
              <a:tblPr/>
              <a:tblGrid>
                <a:gridCol w="4835160"/>
                <a:gridCol w="4835520"/>
              </a:tblGrid>
              <a:tr h="512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Study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800" spc="-1" strike="noStrike">
                          <a:latin typeface="Arial"/>
                        </a:rPr>
                        <a:t>Main Outcomes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1) Brain‐wide associations between white matter and age highlight the role of fornix microstructure in brain ageing 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Validation of diffusion approaches with brain age (similar patterns)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Fornix and forceps minor (corpos colassum are strongly age sensitive)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26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2) Bio-psycho-social factors’ associations with brain age: a large-scale UK Biobank diffusion study of 35,749 participants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Further validation of diffusion approaches (similar association patterns of brain ages)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Brain age appears as general indicator of health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3) Considerations on brain age predictions from repeatedly sampled data across time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Pre-trained state-of-the-art brain age model not applicable in clinic (strong variability)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Field strength explains some of variability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</a:tr>
              <a:tr h="8877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4) Brain asymmetries from midlife to old adulthood and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Asymmetries decrease in WM but increase in GM, fornix strongly asymmetric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Hemispheric brain age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884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  <a:ea typeface="Noto Sans CJK SC"/>
                        </a:rPr>
                        <a:t>5) Distinct longitudinal white matter changes and associated polygenic risk in the UK Biobank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1) mapping of voxel-to-global white matter (WM) ageing (highlighting again fornix)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2) distributed genetic underpinnings of WM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68" name=""/>
          <p:cNvSpPr/>
          <p:nvPr/>
        </p:nvSpPr>
        <p:spPr>
          <a:xfrm>
            <a:off x="229680" y="2160000"/>
            <a:ext cx="9669960" cy="3419640"/>
          </a:xfrm>
          <a:prstGeom prst="rect">
            <a:avLst/>
          </a:prstGeom>
          <a:solidFill>
            <a:srgbClr val="b2b2b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229680" y="6480000"/>
            <a:ext cx="9669960" cy="899640"/>
          </a:xfrm>
          <a:prstGeom prst="rect">
            <a:avLst/>
          </a:prstGeom>
          <a:solidFill>
            <a:srgbClr val="b2b2b2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99040" y="540360"/>
            <a:ext cx="9481320" cy="83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asymmetry &amp; hemispheric brain age: study 4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599040" y="540000"/>
            <a:ext cx="9481320" cy="83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asymmetry &amp; hemispheric brain age: study 4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Background: </a:t>
            </a:r>
            <a:r>
              <a:rPr b="0" lang="en-GB" sz="2400" spc="-1" strike="noStrike">
                <a:latin typeface="Noto Sans Regular"/>
                <a:ea typeface="Noto Sans CJK SC"/>
              </a:rPr>
              <a:t>Previous studies suggest relationships between brain asymmetry and different disorders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Particularly, decreasing asymmetry observed in healthy GM ageing, which is accelerated in AD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Subsequent questions: </a:t>
            </a:r>
            <a:r>
              <a:rPr b="0" lang="en-GB" sz="2400" spc="-1" strike="noStrike">
                <a:latin typeface="Noto Sans Regular"/>
                <a:ea typeface="Noto Sans CJK SC"/>
              </a:rPr>
              <a:t>Generalizable to different GM &amp; WM metrics? And can we learn more about brain age through these observations?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Goal: </a:t>
            </a:r>
            <a:r>
              <a:rPr b="0" lang="en-GB" sz="2400" spc="-1" strike="noStrike">
                <a:latin typeface="Noto Sans Regular"/>
                <a:ea typeface="Noto Sans CJK SC"/>
              </a:rPr>
              <a:t>Mapping brain asymmetries throughout midlife &amp; older ages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6054480" y="7213680"/>
            <a:ext cx="413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Roe et al., 2021, Nat. Comm.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12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71.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444096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T1w (N = 48,040) &amp; dMRI (N = 39,637) features, overlap/ multimodal N = 39, 507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Asymmetry calculated by </a:t>
            </a:r>
            <a:r>
              <a:rPr b="1" lang="en-GB" sz="2400" spc="-1" strike="noStrike">
                <a:latin typeface="Noto Sans Regular"/>
                <a:ea typeface="Noto Sans CJK SC"/>
              </a:rPr>
              <a:t>laterality index </a:t>
            </a:r>
            <a:r>
              <a:rPr b="0" lang="en-GB" sz="2400" spc="-1" strike="noStrike">
                <a:latin typeface="Noto Sans Regular"/>
                <a:ea typeface="Noto Sans CJK SC"/>
              </a:rPr>
              <a:t>(LI)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Hemispheric brain age</a:t>
            </a:r>
            <a:r>
              <a:rPr b="0" lang="en-GB" sz="2400" spc="-1" strike="noStrike">
                <a:latin typeface="Noto Sans Regular"/>
                <a:ea typeface="Noto Sans CJK SC"/>
              </a:rPr>
              <a:t> (HBA) calculated on L/R features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HBA &amp; brain ages correspond closely within modalities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No sign BA differences for modality, hemisphere, handedness considering both sexes together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5580000" y="6855840"/>
            <a:ext cx="485820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Preprint v2: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https://doi.org/10.1101/2023.08.21.554103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6120000" y="2090160"/>
            <a:ext cx="1904400" cy="789840"/>
          </a:xfrm>
          <a:prstGeom prst="rect">
            <a:avLst/>
          </a:prstGeom>
          <a:ln w="0">
            <a:noFill/>
          </a:ln>
        </p:spPr>
      </p:pic>
      <p:sp>
        <p:nvSpPr>
          <p:cNvPr id="480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title"/>
          </p:nvPr>
        </p:nvSpPr>
        <p:spPr>
          <a:xfrm>
            <a:off x="599040" y="540360"/>
            <a:ext cx="9481320" cy="83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asymmetry &amp; hemispheric brain age: study 4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5040000" y="3584160"/>
            <a:ext cx="4508280" cy="23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12060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Result:</a:t>
            </a:r>
            <a:r>
              <a:rPr b="0" lang="en-GB" sz="2400" spc="-1" strike="noStrike">
                <a:latin typeface="Noto Sans Regular"/>
                <a:ea typeface="Noto Sans CJK SC"/>
              </a:rPr>
              <a:t> Brain ages of the same modality relate similarly to different phenotypes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2077200" y="2650320"/>
            <a:ext cx="5532120" cy="4425480"/>
          </a:xfrm>
          <a:prstGeom prst="rect">
            <a:avLst/>
          </a:prstGeom>
          <a:ln w="0">
            <a:noFill/>
          </a:ln>
        </p:spPr>
      </p:pic>
      <p:sp>
        <p:nvSpPr>
          <p:cNvPr id="487" name=""/>
          <p:cNvSpPr/>
          <p:nvPr/>
        </p:nvSpPr>
        <p:spPr>
          <a:xfrm>
            <a:off x="21600" y="7020000"/>
            <a:ext cx="1005876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latin typeface="Arial"/>
              </a:rPr>
              <a:t>Fig.: Association between general health and lifestyle phenotypes and BA estimated from different modalities, left, right and both hemispheres. For simplicity, standardized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latin typeface="Arial"/>
              </a:rPr>
              <a:t>slopes with |β| &lt; 0.005 were rounded down to β = 0. L: left hemisphere, R: right hemisphere, LR: both hemispheres. Note that differences between participants who drink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000" spc="-1" strike="noStrike">
                <a:latin typeface="Arial"/>
              </a:rPr>
              <a:t>alcohol compared to those who do not drink alcohol were non-significant, and hip circumference was only significantly associated with dMRI-derived BAs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title"/>
          </p:nvPr>
        </p:nvSpPr>
        <p:spPr>
          <a:xfrm>
            <a:off x="599040" y="540360"/>
            <a:ext cx="9481320" cy="83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asymmetry &amp; hemispheric brain age: study 4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2. Biomarkers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99040" y="1902240"/>
            <a:ext cx="9480240" cy="275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Although in the title, the definition of biomarkers is a little challenging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Biomarkers can generally be understood in the context of the field of application such as patient care, therapeutics, and (clinical) research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/>
          </p:nvPr>
        </p:nvSpPr>
        <p:spPr>
          <a:xfrm>
            <a:off x="59040" y="1800000"/>
            <a:ext cx="3900600" cy="557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Noto Sans Regular"/>
                <a:ea typeface="Noto Sans CJK SC"/>
              </a:rPr>
              <a:t>Results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While L/R ageing trends are similar, brain age &amp; feature asymmetry (LI) are age-dependent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WM asymmetries are more age-sensitive than GM asymmetries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Brain asymmetries are higher at higher ages, contrasting brain age asymmetries (lower)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title"/>
          </p:nvPr>
        </p:nvSpPr>
        <p:spPr>
          <a:xfrm>
            <a:off x="599040" y="540360"/>
            <a:ext cx="9481320" cy="83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asymmetry &amp; hemispheric brain age: study 4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4122000" y="1746000"/>
            <a:ext cx="5940000" cy="542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0"/>
          <p:cNvSpPr/>
          <p:nvPr/>
        </p:nvSpPr>
        <p:spPr>
          <a:xfrm>
            <a:off x="1080" y="3420360"/>
            <a:ext cx="100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3. CONCLUSIONS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Summary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600" cy="54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Brain age is a general indicator of health; can be conceptualised in different ways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Noto Sans CJK SC"/>
              </a:rPr>
              <a:t>However, clinical implication of brain age requires still further work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Noto Sans CJK SC"/>
              </a:rPr>
              <a:t>We find deep regions [corpus callosum, cerebellum, limbic system (+ ventricles)] to be highly age-sensitive regions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Noto Sans CJK SC"/>
              </a:rPr>
              <a:t>Distributed spatial pattern of polygenic risk across WM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3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Way forward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960" cy="491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Longitudinal change in WM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Intra-individual “biomarkers”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Linking brain metrics’ age associations and brain ageing with phenotypes (structural equation modelling)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676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510" name="Picture 5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1520" cy="1991520"/>
          </a:xfrm>
          <a:prstGeom prst="rect">
            <a:avLst/>
          </a:prstGeom>
          <a:ln w="0">
            <a:noFill/>
          </a:ln>
        </p:spPr>
      </p:pic>
      <p:pic>
        <p:nvPicPr>
          <p:cNvPr id="511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6840" cy="1986840"/>
          </a:xfrm>
          <a:prstGeom prst="rect">
            <a:avLst/>
          </a:prstGeom>
          <a:ln w="0">
            <a:noFill/>
          </a:ln>
        </p:spPr>
      </p:pic>
      <p:pic>
        <p:nvPicPr>
          <p:cNvPr id="512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7480" cy="1962000"/>
          </a:xfrm>
          <a:prstGeom prst="rect">
            <a:avLst/>
          </a:prstGeom>
          <a:ln w="0">
            <a:noFill/>
          </a:ln>
        </p:spPr>
      </p:pic>
      <p:pic>
        <p:nvPicPr>
          <p:cNvPr id="513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6760" cy="1976760"/>
          </a:xfrm>
          <a:prstGeom prst="rect">
            <a:avLst/>
          </a:prstGeom>
          <a:ln w="0">
            <a:noFill/>
          </a:ln>
        </p:spPr>
      </p:pic>
      <p:pic>
        <p:nvPicPr>
          <p:cNvPr id="514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49880" cy="179676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/>
          <p:nvPr/>
        </p:nvSpPr>
        <p:spPr>
          <a:xfrm>
            <a:off x="540000" y="2616840"/>
            <a:ext cx="15184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2520000" y="6719040"/>
            <a:ext cx="19026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3158280" y="2616840"/>
            <a:ext cx="14806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5716080" y="2616840"/>
            <a:ext cx="143172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8168760" y="2616840"/>
            <a:ext cx="161604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19760" cy="1796760"/>
          </a:xfrm>
          <a:prstGeom prst="rect">
            <a:avLst/>
          </a:prstGeom>
          <a:ln w="0">
            <a:noFill/>
          </a:ln>
        </p:spPr>
      </p:pic>
      <p:sp>
        <p:nvSpPr>
          <p:cNvPr id="521" name=""/>
          <p:cNvSpPr/>
          <p:nvPr/>
        </p:nvSpPr>
        <p:spPr>
          <a:xfrm>
            <a:off x="380880" y="6717960"/>
            <a:ext cx="19558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3520" cy="1796760"/>
          </a:xfrm>
          <a:prstGeom prst="rect">
            <a:avLst/>
          </a:prstGeom>
          <a:ln w="0">
            <a:noFill/>
          </a:ln>
        </p:spPr>
      </p:pic>
      <p:sp>
        <p:nvSpPr>
          <p:cNvPr id="523" name=""/>
          <p:cNvSpPr/>
          <p:nvPr/>
        </p:nvSpPr>
        <p:spPr>
          <a:xfrm>
            <a:off x="4877640" y="6719040"/>
            <a:ext cx="104904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6600" cy="1796760"/>
          </a:xfrm>
          <a:prstGeom prst="rect">
            <a:avLst/>
          </a:prstGeom>
          <a:ln w="0">
            <a:noFill/>
          </a:ln>
        </p:spPr>
      </p:pic>
      <p:sp>
        <p:nvSpPr>
          <p:cNvPr id="525" name=""/>
          <p:cNvSpPr/>
          <p:nvPr/>
        </p:nvSpPr>
        <p:spPr>
          <a:xfrm>
            <a:off x="6578640" y="6706080"/>
            <a:ext cx="176256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8640000" y="6719040"/>
            <a:ext cx="146592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8640000" y="6660000"/>
            <a:ext cx="122904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8200" cy="182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6"/>
          <p:cNvSpPr/>
          <p:nvPr/>
        </p:nvSpPr>
        <p:spPr>
          <a:xfrm>
            <a:off x="1080" y="3420360"/>
            <a:ext cx="100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Questions?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240120" y="5503680"/>
            <a:ext cx="6523200" cy="15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How to contact me: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Email: </a:t>
            </a:r>
            <a:r>
              <a:rPr b="1" lang="en-GB" sz="2600" spc="-1" strike="noStrike" u="sng">
                <a:solidFill>
                  <a:srgbClr val="0000ff"/>
                </a:solidFill>
                <a:uFillTx/>
                <a:latin typeface="Noto Sans Black"/>
                <a:ea typeface="DejaVu Sans"/>
                <a:hlinkClick r:id="rId1"/>
              </a:rPr>
              <a:t>Max.Korbmacher@hvl.no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Twitter: @KorbmacherMax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2. Biomarkers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99040" y="1965240"/>
            <a:ext cx="9480240" cy="275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Or applied to the brain: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Biomarkers are reliable indicators of both biological and mental processes, treatment or intervention responses, and/or behavioural indices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3. Putting it all together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2340360" y="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396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558036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225000" y="1800000"/>
            <a:ext cx="3960000" cy="2160000"/>
          </a:xfrm>
          <a:prstGeom prst="ellipse">
            <a:avLst/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Diffusion  MRI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05000" y="3240000"/>
            <a:ext cx="2520000" cy="1080000"/>
          </a:xfrm>
          <a:prstGeom prst="ellipse">
            <a:avLst/>
          </a:prstGeom>
          <a:solidFill>
            <a:srgbClr val="dee6e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T1w MRI</a:t>
            </a:r>
            <a:endParaRPr b="0" lang="en-GB" sz="1800" spc="-1" strike="noStrike">
              <a:latin typeface="Arial"/>
              <a:ea typeface="Noto Sans CJK SC"/>
            </a:endParaRPr>
          </a:p>
        </p:txBody>
      </p:sp>
      <p:sp>
        <p:nvSpPr>
          <p:cNvPr id="198" name=""/>
          <p:cNvSpPr/>
          <p:nvPr/>
        </p:nvSpPr>
        <p:spPr>
          <a:xfrm>
            <a:off x="1800000" y="6300000"/>
            <a:ext cx="2160000" cy="72000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PGRS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5580000" y="7199640"/>
            <a:ext cx="4500000" cy="360000"/>
          </a:xfrm>
          <a:prstGeom prst="rect">
            <a:avLst/>
          </a:prstGeom>
          <a:solidFill>
            <a:srgbClr val="dedce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Data: UKB, TOP, NCNG, BBSC, FTHP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7740000" y="3240000"/>
            <a:ext cx="1800000" cy="2340000"/>
          </a:xfrm>
          <a:prstGeom prst="rect">
            <a:avLst/>
          </a:prstGeom>
          <a:solidFill>
            <a:srgbClr val="fff5ce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Biomarkers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latin typeface="Arial"/>
              </a:rPr>
              <a:t>(or rather markers of ageing?)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4500000" y="2880000"/>
            <a:ext cx="288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Voxel to whole brain associations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4500000" y="4680000"/>
            <a:ext cx="2880000" cy="14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Brain age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540000" y="5760000"/>
            <a:ext cx="2880000" cy="72000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Bio-psycho-social phenotypes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720000" y="4680000"/>
            <a:ext cx="2880000" cy="720000"/>
          </a:xfrm>
          <a:prstGeom prst="ellipse">
            <a:avLst/>
          </a:prstGeom>
          <a:solidFill>
            <a:srgbClr val="dde8c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GB" sz="1800" spc="-1" strike="noStrike">
                <a:latin typeface="Arial"/>
              </a:rPr>
              <a:t>QC &amp; technical parameters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1. Brain ageing and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736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age predicitons for each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BAG =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Related with a whole bunch of phenotypes, clinical symptoms and diagnoses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Larger in several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5443920" y="7213680"/>
            <a:ext cx="4994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6400" cy="1436400"/>
          </a:xfrm>
          <a:prstGeom prst="rect">
            <a:avLst/>
          </a:prstGeom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8174880" y="5749920"/>
            <a:ext cx="172152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28 years old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years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8175600" y="2053080"/>
            <a:ext cx="190152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8100000" y="1800000"/>
            <a:ext cx="1796400" cy="521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 rot="5414400">
            <a:off x="8320680" y="4856760"/>
            <a:ext cx="172152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1. Brain ageing and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300600" cy="54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What’s the takeaway from normative ageing?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  <a:ea typeface="Noto Sans CJK SC"/>
              </a:rPr>
              <a:t>We can use age-associations to learn about healthy and non-healthy ageing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  <a:ea typeface="Noto Sans CJK SC"/>
              </a:rPr>
              <a:t>Brain age is a (simple) proxy of this (complex) process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2340720" y="36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396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5580720" y="720"/>
            <a:ext cx="197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2023-11-26T21:13:57Z</dcterms:modified>
  <cp:revision>108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